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4" r:id="rId14"/>
    <p:sldId id="273" r:id="rId15"/>
  </p:sldIdLst>
  <p:sldSz cx="12188825" cy="6858000"/>
  <p:notesSz cx="6858000" cy="9144000"/>
  <p:defaultTextStyle>
    <a:defPPr rtl="0">
      <a:defRPr lang="pl-P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C32FA36-3620-434D-A01B-CEE4CEAD66EA}" type="datetime1">
              <a:rPr lang="pl-PL" smtClean="0">
                <a:solidFill>
                  <a:schemeClr val="tx2"/>
                </a:solidFill>
              </a:rPr>
              <a:pPr algn="r" rtl="0"/>
              <a:t>23.02.2021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l-PL" smtClean="0">
                <a:solidFill>
                  <a:schemeClr val="tx2"/>
                </a:solidFill>
              </a:rPr>
              <a:pPr algn="r" rtl="0"/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48986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E06492E-F5E2-4F38-9BC7-A74B4417DA5B}" type="datetime1">
              <a:rPr lang="pl-PL" smtClean="0"/>
              <a:pPr/>
              <a:t>23.02.2021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 smtClean="0"/>
              <a:t>Kliknij, aby edytować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48986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EEA563-4D76-404F-84CC-C84AFD15DD1B}" type="datetime1">
              <a:rPr lang="pl-PL" smtClean="0"/>
              <a:pPr/>
              <a:t>23.02.2021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AC4B97-89ED-471A-88D6-FAF6EAC15760}" type="datetime1">
              <a:rPr lang="pl-PL" smtClean="0"/>
              <a:pPr/>
              <a:t>23.02.2021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E03FD0-E9E9-4A38-95AA-1D6D46BCADCC}" type="datetime1">
              <a:rPr lang="pl-PL" smtClean="0"/>
              <a:pPr/>
              <a:t>23.02.2021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D1A223-247B-4560-820B-AD00E77A658B}" type="datetime1">
              <a:rPr lang="pl-PL" smtClean="0"/>
              <a:pPr/>
              <a:t>23.02.2021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45F1B2-D88D-4C10-9694-ECB9DF99997B}" type="datetime1">
              <a:rPr lang="pl-PL" smtClean="0"/>
              <a:pPr/>
              <a:t>23.02.2021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84F9F6-991D-4EEC-A022-7C0DB15D6704}" type="datetime1">
              <a:rPr lang="pl-PL" smtClean="0"/>
              <a:pPr/>
              <a:t>23.02.2021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C31FF3-9E3C-46A3-96EC-4FD09EF790CE}" type="datetime1">
              <a:rPr lang="pl-PL" smtClean="0"/>
              <a:pPr/>
              <a:t>23.02.2021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8D47AF-3744-4E0E-B169-3FF31613F30F}" type="datetime1">
              <a:rPr lang="pl-PL" smtClean="0"/>
              <a:pPr/>
              <a:t>23.02.2021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96BE86-4849-47C7-9AC4-B6B000B74C1B}" type="datetime1">
              <a:rPr lang="pl-PL" smtClean="0"/>
              <a:pPr/>
              <a:t>23.02.2021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l-PL" dirty="0" smtClean="0"/>
              <a:t>Kliknij, aby edytować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51D1100-2A2B-45EA-9B56-B9BD7ED09712}" type="datetime1">
              <a:rPr lang="pl-PL" smtClean="0"/>
              <a:pPr/>
              <a:t>23.02.2021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Międzynarodowy Dzień Języka Ojczystego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188640"/>
            <a:ext cx="6533591" cy="163339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Język polski kryje w sobie wiele zagwozdek. Według rankingów znajduje się w czołówce najtrudniejszych języków na świecie. Odkrywanie językowych ciekawostek może być jednak niezwykle inspirujące. Nie tylko 21 lutego — w Międzynarodowym Dniu Języka Ojczystego — ale </a:t>
            </a:r>
            <a:r>
              <a:rPr lang="pl-PL" dirty="0" smtClean="0"/>
              <a:t>każdego dnia powinniśmy przestrzegać językowej dbałości oraz wzbogacać ojczyste słownictwo.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4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606" y="379756"/>
            <a:ext cx="10071613" cy="60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725" y="-19175"/>
            <a:ext cx="6526460" cy="68771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21675">
            <a:off x="8228435" y="999273"/>
            <a:ext cx="3189370" cy="30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21 lutego obchodziliśmy święto JĘZYKA OJCZYSTEGO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co roku 21 lutego obchodzimy Międzynarodowy Dzień Języka Ojczystego. </a:t>
            </a:r>
            <a:endParaRPr lang="pl-PL" dirty="0" smtClean="0"/>
          </a:p>
          <a:p>
            <a:r>
              <a:rPr lang="pl-PL" dirty="0"/>
              <a:t>Został on ustanowiony  przez </a:t>
            </a:r>
            <a:r>
              <a:rPr lang="pl-PL" dirty="0" smtClean="0"/>
              <a:t>UNESCO, aby </a:t>
            </a:r>
            <a:r>
              <a:rPr lang="pl-PL" dirty="0"/>
              <a:t>podkreślić różnorodność językową i kulturową świata, a także zwrócić uwagę na języki zagrożone i ginące, które stanowią 43% wszystkich aktualnie używanych języków.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127" y="4581128"/>
            <a:ext cx="6372572" cy="19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6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755" y="-10302"/>
            <a:ext cx="12222333" cy="686830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93812" y="814694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Język jest tworem żywym, jest środkiem komunikacji z ludźmi, ze światem. Ucząc się języków obcych, nie zapominajmy, że język ojczysty jest częścią naszej tożsamości, świadczy o naszym pochodzeniu, wychowaniu, kulturze osobistej i pozwala nie zagubić się </a:t>
            </a:r>
            <a:r>
              <a:rPr lang="pl-PL" dirty="0" smtClean="0"/>
              <a:t>           w </a:t>
            </a:r>
            <a:r>
              <a:rPr lang="pl-PL" dirty="0"/>
              <a:t>globalnej wiosce, jaką staje się świat. Dzięki niemu wiemy, kim jesteśmy i skąd się wywodzimy.</a:t>
            </a:r>
          </a:p>
        </p:txBody>
      </p:sp>
    </p:spTree>
    <p:extLst>
      <p:ext uri="{BB962C8B-B14F-4D97-AF65-F5344CB8AC3E}">
        <p14:creationId xmlns:p14="http://schemas.microsoft.com/office/powerpoint/2010/main" val="25967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br>
              <a:rPr lang="pl-PL" dirty="0" smtClean="0"/>
            </a:br>
            <a:r>
              <a:rPr lang="pl-PL" dirty="0"/>
              <a:t> 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309" y="404664"/>
            <a:ext cx="5328592" cy="468030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3647315"/>
            <a:ext cx="2952328" cy="27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/>
          <a:lstStyle/>
          <a:p>
            <a:r>
              <a:rPr lang="pl-PL" dirty="0" smtClean="0"/>
              <a:t>Mikołaj Rej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757" y="1340768"/>
            <a:ext cx="7448730" cy="4831432"/>
          </a:xfrm>
        </p:spPr>
        <p:txBody>
          <a:bodyPr/>
          <a:lstStyle/>
          <a:p>
            <a:r>
              <a:rPr lang="pl-PL" dirty="0"/>
              <a:t>Twórczość Reja należy umieścić na granicy dwóch epok literackich - późnego średniowiecza i renesansu. Rej czuł się powołany do propagowania języka narodowego, do edukacji narodu, oraz </a:t>
            </a:r>
            <a:r>
              <a:rPr lang="pl-PL" dirty="0" smtClean="0"/>
              <a:t>-                 </a:t>
            </a:r>
            <a:r>
              <a:rPr lang="pl-PL" dirty="0"/>
              <a:t>w myśl idei humanizmu - do ukazania harmonii panującej między człowiekiem i naturą. Mimo oficjalnej przynależności do zboru kalwińskiego, </a:t>
            </a:r>
            <a:r>
              <a:rPr lang="pl-PL"/>
              <a:t>wzorem </a:t>
            </a:r>
            <a:r>
              <a:rPr lang="pl-PL" smtClean="0"/>
              <a:t>dla Reja </a:t>
            </a:r>
            <a:r>
              <a:rPr lang="pl-PL" dirty="0"/>
              <a:t>był Erazm z Rotterdamu i jego etyka oraz humanistyczne umiłowanie człowieka, który -   poprzez kształcenie umysłu i charakteru oraz wiarę - miał się doskonalić.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487" y="0"/>
            <a:ext cx="4552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r>
              <a:rPr lang="pl-PL" dirty="0" smtClean="0"/>
              <a:t>Ojciec literatury polskiej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788" y="1268760"/>
            <a:ext cx="10796875" cy="5832648"/>
          </a:xfrm>
        </p:spPr>
        <p:txBody>
          <a:bodyPr>
            <a:normAutofit/>
          </a:bodyPr>
          <a:lstStyle/>
          <a:p>
            <a:r>
              <a:rPr lang="pl-PL" dirty="0"/>
              <a:t>Miano „ojca literatury polskiej” zdobył Rej przede wszystkim dzięki słynnemu zwrotowi </a:t>
            </a:r>
            <a:r>
              <a:rPr lang="pl-PL" dirty="0">
                <a:solidFill>
                  <a:srgbClr val="FF0000"/>
                </a:solidFill>
              </a:rPr>
              <a:t>"A niechaj </a:t>
            </a:r>
            <a:r>
              <a:rPr lang="pl-PL" dirty="0" err="1">
                <a:solidFill>
                  <a:srgbClr val="FF0000"/>
                </a:solidFill>
              </a:rPr>
              <a:t>narodowie</a:t>
            </a:r>
            <a:r>
              <a:rPr lang="pl-PL" dirty="0">
                <a:solidFill>
                  <a:srgbClr val="FF0000"/>
                </a:solidFill>
              </a:rPr>
              <a:t> wżdy postronni znają, iż Polacy nie gęsi, iż swój język mają”, </a:t>
            </a:r>
            <a:r>
              <a:rPr lang="pl-PL" dirty="0"/>
              <a:t>zawartemu w zbiorze satyrycznych epigramatów „Zwierzyniec”. Rej jako osoba imponował aktywnością, odwagą cywilną, a przede wszystkim „przyziemnością”. Nawet jego język literacki niewiele różnił się od mowy potocznej. Pisał tak samo jak mówił, a przede wszystkim po polsku, co w tych czasach nie było wcale jeszcze czymś powszechnym. „Językiem urzędowym” Rzeczpospolitej, nie tylko kościoła czy uniwersytetu, ale też wielu magnatów i szlachty - była mniej czy bardziej poprawna łacina. Na początku XVI wieku polski język literacki nie był jeszcze tak wykształcony jak w późniejszych czasach Kochanowskiego czy Sępa-Szarzyńskiego, nie posiadał jeszcze tej doskonałości i szlifu łacińskiego, natomiast zawierał liczne archaiczne formy i niewiele różnił się od czeskiego. Nawet u Reja spotykamy jeszcze wiele naleciałości czeskich i zwroty staropolskie. </a:t>
            </a:r>
          </a:p>
        </p:txBody>
      </p:sp>
    </p:spTree>
    <p:extLst>
      <p:ext uri="{BB962C8B-B14F-4D97-AF65-F5344CB8AC3E}">
        <p14:creationId xmlns:p14="http://schemas.microsoft.com/office/powerpoint/2010/main" val="5070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756" y="-387424"/>
            <a:ext cx="11084907" cy="1397000"/>
          </a:xfrm>
        </p:spPr>
        <p:txBody>
          <a:bodyPr/>
          <a:lstStyle/>
          <a:p>
            <a:r>
              <a:rPr lang="pl-PL" dirty="0" smtClean="0"/>
              <a:t>Jan Kochanowski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757" y="1124744"/>
            <a:ext cx="7488831" cy="5047456"/>
          </a:xfrm>
        </p:spPr>
        <p:txBody>
          <a:bodyPr/>
          <a:lstStyle/>
          <a:p>
            <a:r>
              <a:rPr lang="pl-PL" dirty="0"/>
              <a:t>Jana Kochanowskiego również uznaje się za ojca literatury polskiej i języka ojczystego, ponieważ wprowadził do literatury polskiej nowe gatunki liryczne: fraszki, pieśni, treny i dramat. Kochanowski był świadom swojej roli </a:t>
            </a:r>
            <a:r>
              <a:rPr lang="pl-PL" dirty="0" smtClean="0"/>
              <a:t>      w </a:t>
            </a:r>
            <a:r>
              <a:rPr lang="pl-PL" dirty="0"/>
              <a:t>literaturze. Był świadom roli poety: jako pierwszy sformułował rolę twórcy, którego talent jest darem od Boga, a zarazem przywilejem, obowiązkiem i cierpieniem. Najbardziej wyraził to w </a:t>
            </a:r>
            <a:r>
              <a:rPr lang="pl-PL" dirty="0" smtClean="0"/>
              <a:t>utworze                                 ,, </a:t>
            </a:r>
            <a:r>
              <a:rPr lang="pl-PL" dirty="0"/>
              <a:t>Czego chcesz od nas Panie? ” 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564" y="1"/>
            <a:ext cx="4726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972" y="100975"/>
            <a:ext cx="7388021" cy="19442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Rej </a:t>
            </a:r>
            <a:r>
              <a:rPr lang="pl-PL" dirty="0"/>
              <a:t>dopiero tworzył polski język literacki (z niczego), a Kochanowski go udoskonalał i wznosił na wyżyny. Odwołując się do kultury i literatury antycznej stworzył wraz z Mikołajem Rejem fundamenty polskiego języka literackiego.</a:t>
            </a:r>
          </a:p>
        </p:txBody>
      </p:sp>
    </p:spTree>
    <p:extLst>
      <p:ext uri="{BB962C8B-B14F-4D97-AF65-F5344CB8AC3E}">
        <p14:creationId xmlns:p14="http://schemas.microsoft.com/office/powerpoint/2010/main" val="330974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siążki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0_TF02787940_TF02787940.potx" id="{B6E357C4-DB95-40C7-BE9A-37DCB9F0770D}" vid="{E31C73C8-DFA2-4E3C-8BB3-9F62481C1ADB}"/>
    </a:ext>
  </a:extLst>
</a:theme>
</file>

<file path=ppt/theme/theme2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www.w3.org/XML/1998/namespace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Niebieska prezentacja Sterta książek (panoramiczna)</Template>
  <TotalTime>0</TotalTime>
  <Words>543</Words>
  <Application>Microsoft Office PowerPoint</Application>
  <PresentationFormat>Niestandardowy</PresentationFormat>
  <Paragraphs>22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Książki 16:9</vt:lpstr>
      <vt:lpstr>Międzynarodowy Dzień Języka Ojczystego</vt:lpstr>
      <vt:lpstr>   </vt:lpstr>
      <vt:lpstr>21 lutego obchodziliśmy święto JĘZYKA OJCZYSTEGO</vt:lpstr>
      <vt:lpstr>Prezentacja programu PowerPoint</vt:lpstr>
      <vt:lpstr>     </vt:lpstr>
      <vt:lpstr>Mikołaj Rej</vt:lpstr>
      <vt:lpstr>Ojciec literatury polskiej </vt:lpstr>
      <vt:lpstr>Jan Kochanowski</vt:lpstr>
      <vt:lpstr>  </vt:lpstr>
      <vt:lpstr> 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2021-02-22T09:03:55Z</dcterms:created>
  <dcterms:modified xsi:type="dcterms:W3CDTF">2021-02-23T06:45:56Z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